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82" r:id="rId8"/>
    <p:sldId id="283" r:id="rId9"/>
    <p:sldId id="284" r:id="rId10"/>
    <p:sldId id="273" r:id="rId11"/>
    <p:sldId id="285" r:id="rId12"/>
    <p:sldId id="264" r:id="rId13"/>
    <p:sldId id="272" r:id="rId14"/>
  </p:sldIdLst>
  <p:sldSz cx="7556500" cy="10693400"/>
  <p:notesSz cx="6858000" cy="9144000"/>
  <p:embeddedFontLst>
    <p:embeddedFont>
      <p:font typeface="Helvetica World" panose="020B0604020202020204" charset="-128"/>
      <p:regular r:id="rId15"/>
    </p:embeddedFont>
    <p:embeddedFont>
      <p:font typeface="Helvetica World Bold" panose="020B0604020202020204" charset="-128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Work Sans" pitchFamily="2" charset="0"/>
      <p:regular r:id="rId22"/>
      <p:bold r:id="rId23"/>
      <p:italic r:id="rId24"/>
      <p:boldItalic r:id="rId25"/>
    </p:embeddedFont>
    <p:embeddedFont>
      <p:font typeface="Work Sans Bold" charset="0"/>
      <p:regular r:id="rId26"/>
    </p:embeddedFont>
    <p:embeddedFont>
      <p:font typeface="Work Sans Bold Italics" panose="020B0604020202020204" charset="0"/>
      <p:regular r:id="rId27"/>
    </p:embeddedFont>
    <p:embeddedFont>
      <p:font typeface="Work Sans Italics" panose="020B060402020202020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30337A-589B-43CC-B9A4-7839C904FB3B}">
          <p14:sldIdLst>
            <p14:sldId id="256"/>
            <p14:sldId id="257"/>
            <p14:sldId id="260"/>
            <p14:sldId id="261"/>
            <p14:sldId id="262"/>
            <p14:sldId id="263"/>
            <p14:sldId id="282"/>
            <p14:sldId id="283"/>
            <p14:sldId id="284"/>
          </p14:sldIdLst>
        </p14:section>
        <p14:section name="Untitled Section" id="{93AAD6ED-897E-47F2-A4CE-A405533C66C0}">
          <p14:sldIdLst>
            <p14:sldId id="273"/>
            <p14:sldId id="285"/>
            <p14:sldId id="26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22" autoAdjust="0"/>
  </p:normalViewPr>
  <p:slideViewPr>
    <p:cSldViewPr>
      <p:cViewPr>
        <p:scale>
          <a:sx n="60" d="100"/>
          <a:sy n="60" d="100"/>
        </p:scale>
        <p:origin x="1998" y="-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18" y="2257498"/>
            <a:ext cx="5471494" cy="5191680"/>
          </a:xfrm>
        </p:spPr>
        <p:txBody>
          <a:bodyPr anchor="b"/>
          <a:lstStyle>
            <a:lvl1pPr>
              <a:defRPr sz="5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018" y="7449174"/>
            <a:ext cx="5471494" cy="134317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7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2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19" y="7485360"/>
            <a:ext cx="5471494" cy="883691"/>
          </a:xfrm>
        </p:spPr>
        <p:txBody>
          <a:bodyPr anchor="b">
            <a:normAutofit/>
          </a:bodyPr>
          <a:lstStyle>
            <a:lvl1pPr algn="l">
              <a:defRPr sz="198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6018" y="1069340"/>
            <a:ext cx="5471494" cy="56767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019" y="8369051"/>
            <a:ext cx="5471493" cy="769825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5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18" y="2257496"/>
            <a:ext cx="5471494" cy="3089204"/>
          </a:xfrm>
        </p:spPr>
        <p:txBody>
          <a:bodyPr/>
          <a:lstStyle>
            <a:lvl1pPr>
              <a:defRPr sz="3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018" y="5703147"/>
            <a:ext cx="5471494" cy="3683282"/>
          </a:xfrm>
        </p:spPr>
        <p:txBody>
          <a:bodyPr anchor="ctr">
            <a:normAutofit/>
          </a:bodyPr>
          <a:lstStyle>
            <a:lvl1pPr marL="0" indent="0">
              <a:buNone/>
              <a:defRPr sz="1488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04" y="2257496"/>
            <a:ext cx="4959200" cy="3613816"/>
          </a:xfrm>
        </p:spPr>
        <p:txBody>
          <a:bodyPr/>
          <a:lstStyle>
            <a:lvl1pPr>
              <a:defRPr sz="3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02008" y="5871311"/>
            <a:ext cx="4503713" cy="533538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57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018" y="6783802"/>
            <a:ext cx="5471494" cy="2613942"/>
          </a:xfrm>
        </p:spPr>
        <p:txBody>
          <a:bodyPr anchor="ctr">
            <a:normAutofit/>
          </a:bodyPr>
          <a:lstStyle>
            <a:lvl1pPr marL="0" indent="0">
              <a:buNone/>
              <a:defRPr sz="1488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901" y="1514435"/>
            <a:ext cx="497148" cy="16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82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4467" y="4075572"/>
            <a:ext cx="497148" cy="16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82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60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18" y="4871439"/>
            <a:ext cx="5471495" cy="2577736"/>
          </a:xfrm>
        </p:spPr>
        <p:txBody>
          <a:bodyPr anchor="b"/>
          <a:lstStyle>
            <a:lvl1pPr algn="l">
              <a:defRPr sz="330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018" y="7449175"/>
            <a:ext cx="5471494" cy="1341587"/>
          </a:xfrm>
        </p:spPr>
        <p:txBody>
          <a:bodyPr anchor="t"/>
          <a:lstStyle>
            <a:lvl1pPr marL="0" indent="0" algn="l">
              <a:buNone/>
              <a:defRPr sz="1653" cap="none">
                <a:solidFill>
                  <a:schemeClr val="accent1"/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398" y="3089204"/>
            <a:ext cx="1826919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04497" y="4158544"/>
            <a:ext cx="1814819" cy="5596709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688" y="3089204"/>
            <a:ext cx="1820331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01144" y="4158544"/>
            <a:ext cx="1826874" cy="5596709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80" y="3089204"/>
            <a:ext cx="1817773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80" y="4158544"/>
            <a:ext cx="1817773" cy="5596709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10033" y="3326836"/>
            <a:ext cx="0" cy="617840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16254" y="3326836"/>
            <a:ext cx="0" cy="618539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7" y="6628332"/>
            <a:ext cx="1822693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4497" y="3445651"/>
            <a:ext cx="1822693" cy="23763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04497" y="7526876"/>
            <a:ext cx="1822693" cy="1027847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1231" y="6628332"/>
            <a:ext cx="1816788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11230" y="3445651"/>
            <a:ext cx="1816788" cy="23763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10391" y="7526874"/>
            <a:ext cx="1819194" cy="1027847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80" y="6628332"/>
            <a:ext cx="1817773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6979" y="3445651"/>
            <a:ext cx="1817773" cy="23763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04" y="7526871"/>
            <a:ext cx="1820180" cy="1027847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10033" y="3326836"/>
            <a:ext cx="0" cy="617840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16254" y="3326836"/>
            <a:ext cx="0" cy="618539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6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8223" y="670816"/>
            <a:ext cx="1086530" cy="908443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497" y="1205627"/>
            <a:ext cx="4602004" cy="854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19" y="4462186"/>
            <a:ext cx="5471494" cy="2986990"/>
          </a:xfrm>
        </p:spPr>
        <p:txBody>
          <a:bodyPr anchor="b"/>
          <a:lstStyle>
            <a:lvl1pPr algn="l">
              <a:defRPr sz="330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018" y="7449175"/>
            <a:ext cx="5471494" cy="1341587"/>
          </a:xfrm>
        </p:spPr>
        <p:txBody>
          <a:bodyPr anchor="t"/>
          <a:lstStyle>
            <a:lvl1pPr marL="0" indent="0" algn="l">
              <a:buNone/>
              <a:defRPr sz="1653" cap="all">
                <a:solidFill>
                  <a:schemeClr val="accent1"/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02" y="3212973"/>
            <a:ext cx="2725524" cy="654228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521" y="3205983"/>
            <a:ext cx="2725526" cy="6549271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2" y="2970389"/>
            <a:ext cx="2725523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2" y="3920913"/>
            <a:ext cx="2725524" cy="5834340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5522" y="2970389"/>
            <a:ext cx="2725524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>
                <a:solidFill>
                  <a:schemeClr val="accent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522" y="3920913"/>
            <a:ext cx="2725524" cy="5834340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17" y="2257495"/>
            <a:ext cx="2108500" cy="2257496"/>
          </a:xfrm>
        </p:spPr>
        <p:txBody>
          <a:bodyPr anchor="b"/>
          <a:lstStyle>
            <a:lvl1pPr algn="l">
              <a:defRPr sz="198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238" y="2257496"/>
            <a:ext cx="3221275" cy="7128933"/>
          </a:xfrm>
        </p:spPr>
        <p:txBody>
          <a:bodyPr anchor="ctr">
            <a:normAutofit/>
          </a:bodyPr>
          <a:lstStyle>
            <a:lvl1pPr>
              <a:defRPr sz="1653"/>
            </a:lvl1pPr>
            <a:lvl2pPr>
              <a:defRPr sz="1488"/>
            </a:lvl2pPr>
            <a:lvl3pPr>
              <a:defRPr sz="132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017" y="4879361"/>
            <a:ext cx="2108500" cy="4514990"/>
          </a:xfrm>
        </p:spPr>
        <p:txBody>
          <a:bodyPr/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68" y="2891166"/>
            <a:ext cx="3157363" cy="2455534"/>
          </a:xfrm>
        </p:spPr>
        <p:txBody>
          <a:bodyPr anchor="b">
            <a:normAutofit/>
          </a:bodyPr>
          <a:lstStyle>
            <a:lvl1pPr algn="l">
              <a:defRPr sz="297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08393" y="1782234"/>
            <a:ext cx="1984098" cy="71289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017" y="5703147"/>
            <a:ext cx="3152449" cy="2138680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Marker trans="14000" size="0"/>
                    </a14:imgEffect>
                    <a14:imgEffect>
                      <a14:sharpenSoften amount="-21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205781" y="2613942"/>
            <a:ext cx="2329921" cy="439617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702014" y="-712894"/>
            <a:ext cx="1322388" cy="249512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205781" y="9505245"/>
            <a:ext cx="818621" cy="154460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27254" y="4158544"/>
            <a:ext cx="3463396" cy="653485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93992" y="4514991"/>
            <a:ext cx="1952096" cy="368328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6400914" y="0"/>
            <a:ext cx="566738" cy="1714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559" y="705905"/>
            <a:ext cx="5830488" cy="2183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2" y="3201043"/>
            <a:ext cx="5546436" cy="65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830786" y="2935318"/>
            <a:ext cx="1544601" cy="18896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736795" y="5172231"/>
            <a:ext cx="6018421" cy="188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8093" y="461130"/>
            <a:ext cx="519644" cy="11970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1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8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377830" rtl="0" eaLnBrk="1" latinLnBrk="0" hangingPunct="1">
        <a:spcBef>
          <a:spcPct val="0"/>
        </a:spcBef>
        <a:buNone/>
        <a:defRPr sz="347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373" indent="-283373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13974" indent="-236144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4457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2240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0023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07806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455896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833726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211556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Andreas@pt-pps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andreas@pt-pps.com" TargetMode="Externa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30249" y="4737100"/>
            <a:ext cx="433057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5"/>
              </a:lnSpc>
            </a:pPr>
            <a:r>
              <a:rPr lang="en-US" b="1" spc="567" dirty="0">
                <a:latin typeface="Work Sans"/>
                <a:ea typeface="Work Sans"/>
                <a:cs typeface="Work Sans"/>
                <a:sym typeface="Work Sans"/>
              </a:rPr>
              <a:t>COMPANY BROCHURE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423FE-5677-9458-DBC0-ED31C775C0F5}"/>
              </a:ext>
            </a:extLst>
          </p:cNvPr>
          <p:cNvSpPr txBox="1"/>
          <p:nvPr/>
        </p:nvSpPr>
        <p:spPr>
          <a:xfrm>
            <a:off x="480608" y="1689100"/>
            <a:ext cx="4829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Work Sans Bold" panose="020B0604020202020204" charset="0"/>
              </a:rPr>
              <a:t>PUTRA PERKASA SEJAHTERA</a:t>
            </a:r>
            <a:endParaRPr lang="en-ID" sz="4800" dirty="0">
              <a:latin typeface="Work Sans Bold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4957793" y="10040628"/>
            <a:ext cx="1866594" cy="16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7658" y="4259851"/>
            <a:ext cx="6048000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5"/>
              </a:lnSpc>
              <a:spcBef>
                <a:spcPct val="0"/>
              </a:spcBef>
            </a:pPr>
            <a:r>
              <a:rPr lang="en-US" sz="4199" b="1" spc="-222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Our </a:t>
            </a:r>
          </a:p>
          <a:p>
            <a:pPr marL="0" lvl="0" indent="0" algn="l">
              <a:lnSpc>
                <a:spcPts val="3695"/>
              </a:lnSpc>
              <a:spcBef>
                <a:spcPct val="0"/>
              </a:spcBef>
            </a:pPr>
            <a:r>
              <a:rPr lang="en-US" sz="4199" b="1" spc="-222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Processing</a:t>
            </a:r>
          </a:p>
          <a:p>
            <a:pPr marL="0" lvl="0" indent="0" algn="l">
              <a:lnSpc>
                <a:spcPts val="3695"/>
              </a:lnSpc>
              <a:spcBef>
                <a:spcPct val="0"/>
              </a:spcBef>
            </a:pPr>
            <a:endParaRPr lang="en-US" sz="4199" b="1" spc="-222" dirty="0"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46E28-A3DF-3735-2385-9897A364E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7" y="475685"/>
            <a:ext cx="4884351" cy="281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EEDDE-A94C-2FE2-8F92-D68A1FDAF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09" y="3570074"/>
            <a:ext cx="4235798" cy="2822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24A4F-2C8B-6670-FBC4-635F368EC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653673"/>
            <a:ext cx="4760943" cy="29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6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226E2-E84C-78AF-DF77-87927FA7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2" y="1262075"/>
            <a:ext cx="5489814" cy="3551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7FAA9-797D-88E2-0D6A-3C8927A23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5731140"/>
            <a:ext cx="5843235" cy="3282255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286BD45B-5064-FDC7-3EE7-027FDA600F67}"/>
              </a:ext>
            </a:extLst>
          </p:cNvPr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06661-2585-C777-BCC7-4EC4D7ECD75B}"/>
              </a:ext>
            </a:extLst>
          </p:cNvPr>
          <p:cNvSpPr txBox="1"/>
          <p:nvPr/>
        </p:nvSpPr>
        <p:spPr>
          <a:xfrm>
            <a:off x="4845050" y="10071100"/>
            <a:ext cx="4122820" cy="259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E298DB95-B4FD-4AEE-D286-03B0634EFDC5}"/>
              </a:ext>
            </a:extLst>
          </p:cNvPr>
          <p:cNvSpPr txBox="1"/>
          <p:nvPr/>
        </p:nvSpPr>
        <p:spPr>
          <a:xfrm>
            <a:off x="425450" y="363126"/>
            <a:ext cx="6048000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5"/>
              </a:lnSpc>
              <a:spcBef>
                <a:spcPct val="0"/>
              </a:spcBef>
            </a:pPr>
            <a:r>
              <a:rPr lang="en-US" sz="4199" b="1" spc="-222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Packaging</a:t>
            </a:r>
          </a:p>
          <a:p>
            <a:pPr marL="0" lvl="0" indent="0" algn="l">
              <a:lnSpc>
                <a:spcPts val="3695"/>
              </a:lnSpc>
              <a:spcBef>
                <a:spcPct val="0"/>
              </a:spcBef>
            </a:pPr>
            <a:endParaRPr lang="en-US" sz="4199" b="1" spc="-222" dirty="0"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</p:spTree>
    <p:extLst>
      <p:ext uri="{BB962C8B-B14F-4D97-AF65-F5344CB8AC3E}">
        <p14:creationId xmlns:p14="http://schemas.microsoft.com/office/powerpoint/2010/main" val="16644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6000" y="927100"/>
            <a:ext cx="520599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5"/>
              </a:lnSpc>
            </a:pPr>
            <a:r>
              <a:rPr lang="en-US" sz="4199" b="1" spc="-222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Commitment To Excellence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6573" y="3365500"/>
            <a:ext cx="586742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Putra Perkasa Sejahtera integrates quality, safety, efficiency, and environmental standards into every product. The company's dedicated team leverages their extensive knowledge and experience to continuously enhance service offerings, contributing to a healthier and safer society.</a:t>
            </a:r>
          </a:p>
        </p:txBody>
      </p:sp>
      <p:sp>
        <p:nvSpPr>
          <p:cNvPr id="5" name="AutoShape 5"/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012990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40761" y="9537700"/>
            <a:ext cx="230478" cy="164687"/>
          </a:xfrm>
          <a:custGeom>
            <a:avLst/>
            <a:gdLst/>
            <a:ahLst/>
            <a:cxnLst/>
            <a:rect l="l" t="t" r="r" b="b"/>
            <a:pathLst>
              <a:path w="230478" h="164687">
                <a:moveTo>
                  <a:pt x="0" y="0"/>
                </a:moveTo>
                <a:lnTo>
                  <a:pt x="230478" y="0"/>
                </a:lnTo>
                <a:lnTo>
                  <a:pt x="230478" y="164687"/>
                </a:lnTo>
                <a:lnTo>
                  <a:pt x="0" y="164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40761" y="8699500"/>
            <a:ext cx="230478" cy="217653"/>
          </a:xfrm>
          <a:custGeom>
            <a:avLst/>
            <a:gdLst/>
            <a:ahLst/>
            <a:cxnLst/>
            <a:rect l="l" t="t" r="r" b="b"/>
            <a:pathLst>
              <a:path w="230478" h="217653">
                <a:moveTo>
                  <a:pt x="0" y="0"/>
                </a:moveTo>
                <a:lnTo>
                  <a:pt x="230478" y="0"/>
                </a:lnTo>
                <a:lnTo>
                  <a:pt x="230478" y="217654"/>
                </a:lnTo>
                <a:lnTo>
                  <a:pt x="0" y="2176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98844" y="8692861"/>
            <a:ext cx="4934205" cy="448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(+62) 811 - 3775 – 556 , </a:t>
            </a:r>
          </a:p>
          <a:p>
            <a:pPr algn="l">
              <a:lnSpc>
                <a:spcPts val="1819"/>
              </a:lnSpc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(+62) 822 – 2525 - 0082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844" y="9478095"/>
            <a:ext cx="3100637" cy="44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Andreas@pt-pps.com</a:t>
            </a:r>
            <a:endParaRPr lang="en-US" sz="1400" b="1" dirty="0">
              <a:latin typeface="Work Sans"/>
              <a:ea typeface="Work Sans"/>
              <a:cs typeface="Work Sans"/>
              <a:sym typeface="Work Sans"/>
            </a:endParaRPr>
          </a:p>
          <a:p>
            <a:pPr algn="l">
              <a:lnSpc>
                <a:spcPts val="1819"/>
              </a:lnSpc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Febri@pt-pps.com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000" y="1336228"/>
            <a:ext cx="4205319" cy="335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We are eager to provide you with competitive quotations for the activities listed in our field of expertise. </a:t>
            </a:r>
          </a:p>
          <a:p>
            <a:pPr algn="l"/>
            <a:endParaRPr lang="en-US" sz="1600" b="1" i="1" spc="63" dirty="0">
              <a:latin typeface="Work Sans Italics"/>
              <a:ea typeface="Work Sans Italics"/>
              <a:cs typeface="Work Sans Italics"/>
              <a:sym typeface="Work Sans Italics"/>
            </a:endParaRPr>
          </a:p>
          <a:p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We will be happy to help to match your needs</a:t>
            </a:r>
          </a:p>
          <a:p>
            <a:pPr algn="l"/>
            <a:endParaRPr lang="en-US" sz="1600" b="1" i="1" spc="63" dirty="0">
              <a:latin typeface="Work Sans Italics"/>
              <a:ea typeface="Work Sans Italics"/>
              <a:cs typeface="Work Sans Italics"/>
              <a:sym typeface="Work Sans Italics"/>
            </a:endParaRPr>
          </a:p>
          <a:p>
            <a:pPr algn="l"/>
            <a:endParaRPr lang="en-US" sz="1600" b="1" i="1" spc="63" dirty="0">
              <a:latin typeface="Work Sans Italics"/>
              <a:ea typeface="Work Sans Italics"/>
              <a:cs typeface="Work Sans Italics"/>
              <a:sym typeface="Work Sans Italics"/>
            </a:endParaRPr>
          </a:p>
          <a:p>
            <a:pPr algn="l"/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Yours truly,</a:t>
            </a:r>
          </a:p>
          <a:p>
            <a:pPr algn="l"/>
            <a:endParaRPr lang="en-US" sz="1600" b="1" i="1" spc="63" dirty="0">
              <a:latin typeface="Work Sans Italics"/>
              <a:ea typeface="Work Sans Italics"/>
              <a:cs typeface="Work Sans Italics"/>
              <a:sym typeface="Work Sans Italics"/>
            </a:endParaRPr>
          </a:p>
          <a:p>
            <a:pPr algn="l"/>
            <a:r>
              <a:rPr lang="en-US" sz="1600" b="1" i="1" spc="63" dirty="0">
                <a:latin typeface="Work Sans Bold Italics"/>
                <a:ea typeface="Work Sans Bold Italics"/>
                <a:cs typeface="Work Sans Bold Italics"/>
                <a:sym typeface="Work Sans Bold Italics"/>
              </a:rPr>
              <a:t>Andreas </a:t>
            </a:r>
            <a:r>
              <a:rPr lang="en-US" sz="1600" b="1" i="1" spc="63" dirty="0" err="1">
                <a:latin typeface="Work Sans Bold Italics"/>
                <a:ea typeface="Work Sans Bold Italics"/>
                <a:cs typeface="Work Sans Bold Italics"/>
                <a:sym typeface="Work Sans Bold Italics"/>
              </a:rPr>
              <a:t>Soekianto</a:t>
            </a:r>
            <a:r>
              <a:rPr lang="en-US" sz="1600" b="1" i="1" spc="63" dirty="0">
                <a:latin typeface="Work Sans Bold Italics"/>
                <a:ea typeface="Work Sans Bold Italics"/>
                <a:cs typeface="Work Sans Bold Italics"/>
                <a:sym typeface="Work Sans Bold Italics"/>
              </a:rPr>
              <a:t>.</a:t>
            </a:r>
          </a:p>
          <a:p>
            <a:pPr algn="l"/>
            <a:r>
              <a:rPr lang="en-US" sz="1600" b="1" i="1" spc="63" dirty="0" err="1">
                <a:latin typeface="Work Sans Bold Italics"/>
                <a:ea typeface="Work Sans Bold Italics"/>
                <a:cs typeface="Work Sans Bold Italics"/>
                <a:sym typeface="Work Sans Bold Italics"/>
              </a:rPr>
              <a:t>Febrian</a:t>
            </a:r>
            <a:r>
              <a:rPr lang="en-US" sz="1600" b="1" i="1" spc="63" dirty="0">
                <a:latin typeface="Work Sans Bold Italics"/>
                <a:ea typeface="Work Sans Bold Italics"/>
                <a:cs typeface="Work Sans Bold Italics"/>
                <a:sym typeface="Work Sans Bold Italics"/>
              </a:rPr>
              <a:t> Tri </a:t>
            </a:r>
            <a:r>
              <a:rPr lang="en-US" sz="1600" b="1" i="1" spc="63" dirty="0" err="1">
                <a:latin typeface="Work Sans Bold Italics"/>
                <a:ea typeface="Work Sans Bold Italics"/>
                <a:cs typeface="Work Sans Bold Italics"/>
                <a:sym typeface="Work Sans Bold Italics"/>
              </a:rPr>
              <a:t>Pamungkas</a:t>
            </a:r>
            <a:endParaRPr lang="en-US" sz="1600" b="1" i="1" spc="63" dirty="0">
              <a:latin typeface="Work Sans Bold Italics"/>
              <a:ea typeface="Work Sans Bold Italics"/>
              <a:cs typeface="Work Sans Bold Italics"/>
              <a:sym typeface="Work Sans Bold Italics"/>
            </a:endParaRPr>
          </a:p>
          <a:p>
            <a:pPr algn="l">
              <a:lnSpc>
                <a:spcPts val="1299"/>
              </a:lnSpc>
            </a:pPr>
            <a:endParaRPr lang="en-US" sz="999" i="1" spc="63" dirty="0">
              <a:solidFill>
                <a:srgbClr val="000000"/>
              </a:solidFill>
              <a:latin typeface="Work Sans Italics"/>
              <a:ea typeface="Work Sans Italics"/>
              <a:cs typeface="Work Sans Italics"/>
              <a:sym typeface="Work Sans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99481" y="7251700"/>
            <a:ext cx="326273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Allegro Office, </a:t>
            </a:r>
            <a:r>
              <a:rPr lang="en-US" sz="1600" b="1" i="1" spc="63" dirty="0" err="1">
                <a:latin typeface="Work Sans Italics"/>
                <a:ea typeface="Work Sans Italics"/>
                <a:cs typeface="Work Sans Italics"/>
                <a:sym typeface="Work Sans Italics"/>
              </a:rPr>
              <a:t>Komplek</a:t>
            </a:r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 Ruko Gateway Waru Blok F27</a:t>
            </a:r>
          </a:p>
          <a:p>
            <a:pPr algn="l"/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Waru, </a:t>
            </a:r>
            <a:r>
              <a:rPr lang="en-US" sz="1600" b="1" i="1" spc="63" dirty="0" err="1">
                <a:latin typeface="Work Sans Italics"/>
                <a:ea typeface="Work Sans Italics"/>
                <a:cs typeface="Work Sans Italics"/>
                <a:sym typeface="Work Sans Italics"/>
              </a:rPr>
              <a:t>Sidaorjo</a:t>
            </a:r>
            <a:endParaRPr lang="en-US" sz="1600" b="1" i="1" spc="63" dirty="0">
              <a:latin typeface="Work Sans Italics"/>
              <a:ea typeface="Work Sans Italics"/>
              <a:cs typeface="Work Sans Italics"/>
              <a:sym typeface="Work Sans Italics"/>
            </a:endParaRPr>
          </a:p>
          <a:p>
            <a:pPr algn="l"/>
            <a:r>
              <a:rPr lang="en-US" sz="1600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East Java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24000"/>
            <a:ext cx="5292000" cy="2268000"/>
            <a:chOff x="0" y="0"/>
            <a:chExt cx="1896533" cy="812800"/>
          </a:xfrm>
          <a:noFill/>
        </p:grpSpPr>
        <p:sp>
          <p:nvSpPr>
            <p:cNvPr id="3" name="Freeform 3"/>
            <p:cNvSpPr/>
            <p:nvPr/>
          </p:nvSpPr>
          <p:spPr>
            <a:xfrm>
              <a:off x="0" y="0"/>
              <a:ext cx="1896533" cy="812800"/>
            </a:xfrm>
            <a:custGeom>
              <a:avLst/>
              <a:gdLst/>
              <a:ahLst/>
              <a:cxnLst/>
              <a:rect l="l" t="t" r="r" b="b"/>
              <a:pathLst>
                <a:path w="1896533" h="812800">
                  <a:moveTo>
                    <a:pt x="0" y="0"/>
                  </a:moveTo>
                  <a:lnTo>
                    <a:pt x="1896533" y="0"/>
                  </a:lnTo>
                  <a:lnTo>
                    <a:pt x="189653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896533" cy="8223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92000" y="8424000"/>
            <a:ext cx="2268000" cy="2268000"/>
            <a:chOff x="0" y="0"/>
            <a:chExt cx="812800" cy="812800"/>
          </a:xfrm>
          <a:noFill/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62858" y="9505073"/>
            <a:ext cx="230478" cy="217653"/>
          </a:xfrm>
          <a:custGeom>
            <a:avLst/>
            <a:gdLst/>
            <a:ahLst/>
            <a:cxnLst/>
            <a:rect l="l" t="t" r="r" b="b"/>
            <a:pathLst>
              <a:path w="230478" h="217653">
                <a:moveTo>
                  <a:pt x="0" y="0"/>
                </a:moveTo>
                <a:lnTo>
                  <a:pt x="230478" y="0"/>
                </a:lnTo>
                <a:lnTo>
                  <a:pt x="230478" y="217654"/>
                </a:lnTo>
                <a:lnTo>
                  <a:pt x="0" y="21765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effectLst>
            <a:glow>
              <a:schemeClr val="bg1">
                <a:alpha val="40000"/>
              </a:schemeClr>
            </a:glow>
          </a:effectLst>
        </p:spPr>
      </p:sp>
      <p:sp>
        <p:nvSpPr>
          <p:cNvPr id="13" name="TextBox 13"/>
          <p:cNvSpPr txBox="1"/>
          <p:nvPr/>
        </p:nvSpPr>
        <p:spPr>
          <a:xfrm>
            <a:off x="883913" y="9498434"/>
            <a:ext cx="2735135" cy="44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399" b="1" dirty="0">
                <a:latin typeface="Work Sans"/>
                <a:ea typeface="Work Sans"/>
                <a:cs typeface="Work Sans"/>
                <a:sym typeface="Work Sans"/>
              </a:rPr>
              <a:t>(+62) 813 – 3322 – 8453</a:t>
            </a:r>
          </a:p>
          <a:p>
            <a:pPr algn="l">
              <a:lnSpc>
                <a:spcPts val="1819"/>
              </a:lnSpc>
            </a:pPr>
            <a:r>
              <a:rPr lang="en-US" sz="1399" b="1" dirty="0">
                <a:latin typeface="Work Sans"/>
                <a:ea typeface="Work Sans"/>
                <a:cs typeface="Work Sans"/>
                <a:sym typeface="Work Sans"/>
              </a:rPr>
              <a:t>(+62) 822 – 2525 - 0082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22268" y="9479297"/>
            <a:ext cx="3100637" cy="44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399" b="1" u="sng" dirty="0">
                <a:latin typeface="Work Sans"/>
                <a:ea typeface="Work Sans"/>
                <a:cs typeface="Work Sans"/>
                <a:sym typeface="Work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Andreas@pt-pps.com</a:t>
            </a:r>
            <a:endParaRPr lang="en-US" sz="1399" b="1" u="sng" dirty="0">
              <a:latin typeface="Work Sans"/>
              <a:ea typeface="Work Sans"/>
              <a:cs typeface="Work Sans"/>
              <a:sym typeface="Work Sans"/>
            </a:endParaRPr>
          </a:p>
          <a:p>
            <a:pPr algn="l">
              <a:lnSpc>
                <a:spcPts val="1819"/>
              </a:lnSpc>
            </a:pPr>
            <a:r>
              <a:rPr lang="en-US" sz="1399" b="1" dirty="0">
                <a:latin typeface="Work Sans"/>
                <a:ea typeface="Work Sans"/>
                <a:cs typeface="Work Sans"/>
                <a:sym typeface="Work Sans"/>
              </a:rPr>
              <a:t>Febri@pt-pps.com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3336" y="1079500"/>
            <a:ext cx="3015179" cy="239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2400" b="1" spc="89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Company Outline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4821" y="2564063"/>
            <a:ext cx="1075976" cy="182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99"/>
              </a:lnSpc>
            </a:pPr>
            <a:r>
              <a:rPr lang="en-US" b="1" spc="63" dirty="0">
                <a:latin typeface="Work Sans"/>
                <a:ea typeface="Work Sans"/>
                <a:cs typeface="Work Sans"/>
                <a:sym typeface="Work Sans"/>
              </a:rPr>
              <a:t>Address</a:t>
            </a:r>
            <a:r>
              <a:rPr lang="en-US" sz="1600" spc="63" dirty="0">
                <a:latin typeface="Work Sans"/>
                <a:ea typeface="Work Sans"/>
                <a:cs typeface="Work Sans"/>
                <a:sym typeface="Work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46000" y="2451100"/>
            <a:ext cx="32094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b="1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Allegro Office</a:t>
            </a:r>
            <a:r>
              <a:rPr lang="en-US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, </a:t>
            </a:r>
            <a:r>
              <a:rPr lang="en-US" i="1" spc="63" dirty="0" err="1">
                <a:latin typeface="Work Sans Italics"/>
                <a:ea typeface="Work Sans Italics"/>
                <a:cs typeface="Work Sans Italics"/>
                <a:sym typeface="Work Sans Italics"/>
              </a:rPr>
              <a:t>Komplek</a:t>
            </a:r>
            <a:r>
              <a:rPr lang="en-US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 Ruko Gateway Waru Blok F27</a:t>
            </a:r>
          </a:p>
          <a:p>
            <a:pPr algn="l"/>
            <a:r>
              <a:rPr lang="en-US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Waru, </a:t>
            </a:r>
            <a:r>
              <a:rPr lang="en-US" i="1" spc="63" dirty="0" err="1">
                <a:latin typeface="Work Sans Italics"/>
                <a:ea typeface="Work Sans Italics"/>
                <a:cs typeface="Work Sans Italics"/>
                <a:sym typeface="Work Sans Italics"/>
              </a:rPr>
              <a:t>Sidaorjo</a:t>
            </a:r>
            <a:endParaRPr lang="en-US" i="1" spc="63" dirty="0">
              <a:latin typeface="Work Sans Italics"/>
              <a:ea typeface="Work Sans Italics"/>
              <a:cs typeface="Work Sans Italics"/>
              <a:sym typeface="Work Sans Italics"/>
            </a:endParaRPr>
          </a:p>
          <a:p>
            <a:pPr algn="l"/>
            <a:r>
              <a:rPr lang="en-US" i="1" spc="63" dirty="0">
                <a:latin typeface="Work Sans Italics"/>
                <a:ea typeface="Work Sans Italics"/>
                <a:cs typeface="Work Sans Italics"/>
                <a:sym typeface="Work Sans Italics"/>
              </a:rPr>
              <a:t>Jawa Timur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8ABB5EB5-2062-2BDB-BE59-B70ADE157698}"/>
              </a:ext>
            </a:extLst>
          </p:cNvPr>
          <p:cNvGrpSpPr/>
          <p:nvPr/>
        </p:nvGrpSpPr>
        <p:grpSpPr>
          <a:xfrm>
            <a:off x="4502961" y="9544711"/>
            <a:ext cx="340935" cy="212974"/>
            <a:chOff x="0" y="0"/>
            <a:chExt cx="2709333" cy="148451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757AD8AF-F959-6DD1-8FF8-7584C6C1CB1A}"/>
                </a:ext>
              </a:extLst>
            </p:cNvPr>
            <p:cNvSpPr/>
            <p:nvPr/>
          </p:nvSpPr>
          <p:spPr>
            <a:xfrm>
              <a:off x="0" y="0"/>
              <a:ext cx="2709333" cy="1484514"/>
            </a:xfrm>
            <a:custGeom>
              <a:avLst/>
              <a:gdLst/>
              <a:ahLst/>
              <a:cxnLst/>
              <a:rect l="l" t="t" r="r" b="b"/>
              <a:pathLst>
                <a:path w="2709333" h="1484514">
                  <a:moveTo>
                    <a:pt x="0" y="0"/>
                  </a:moveTo>
                  <a:lnTo>
                    <a:pt x="2709333" y="0"/>
                  </a:lnTo>
                  <a:lnTo>
                    <a:pt x="2709333" y="1484514"/>
                  </a:lnTo>
                  <a:lnTo>
                    <a:pt x="0" y="1484514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029D83B2-CDCD-2C30-FE7F-1527FD1F8C68}"/>
                </a:ext>
              </a:extLst>
            </p:cNvPr>
            <p:cNvSpPr txBox="1"/>
            <p:nvPr/>
          </p:nvSpPr>
          <p:spPr>
            <a:xfrm>
              <a:off x="0" y="-28575"/>
              <a:ext cx="2709333" cy="15130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4826" y="2517914"/>
            <a:ext cx="580624" cy="846799"/>
            <a:chOff x="0" y="0"/>
            <a:chExt cx="211542" cy="308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542" cy="308520"/>
            </a:xfrm>
            <a:custGeom>
              <a:avLst/>
              <a:gdLst/>
              <a:ahLst/>
              <a:cxnLst/>
              <a:rect l="l" t="t" r="r" b="b"/>
              <a:pathLst>
                <a:path w="211542" h="308520">
                  <a:moveTo>
                    <a:pt x="0" y="0"/>
                  </a:moveTo>
                  <a:lnTo>
                    <a:pt x="211542" y="0"/>
                  </a:lnTo>
                  <a:lnTo>
                    <a:pt x="211542" y="308520"/>
                  </a:lnTo>
                  <a:lnTo>
                    <a:pt x="0" y="30852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1542" cy="337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04826" y="933590"/>
            <a:ext cx="3371308" cy="58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  <a:ea typeface="Helvetica World Bold"/>
                <a:cs typeface="Helvetica World Bold"/>
                <a:sym typeface="Helvetica World Bold"/>
              </a:rPr>
              <a:t>TABLE OF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826" y="1651775"/>
            <a:ext cx="372055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3599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  <a:ea typeface="Helvetica World Bold"/>
                <a:cs typeface="Helvetica World Bold"/>
                <a:sym typeface="Helvetica World Bold"/>
              </a:rPr>
              <a:t>CONTENTS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4826" y="2685067"/>
            <a:ext cx="580624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</a:pPr>
            <a:r>
              <a:rPr lang="en-US" sz="2754" b="1">
                <a:solidFill>
                  <a:srgbClr val="1D3A7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23292" y="2814673"/>
            <a:ext cx="3713415" cy="31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About Us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04826" y="3594589"/>
            <a:ext cx="580624" cy="846799"/>
            <a:chOff x="0" y="0"/>
            <a:chExt cx="211542" cy="3085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1542" cy="308520"/>
            </a:xfrm>
            <a:custGeom>
              <a:avLst/>
              <a:gdLst/>
              <a:ahLst/>
              <a:cxnLst/>
              <a:rect l="l" t="t" r="r" b="b"/>
              <a:pathLst>
                <a:path w="211542" h="308520">
                  <a:moveTo>
                    <a:pt x="0" y="0"/>
                  </a:moveTo>
                  <a:lnTo>
                    <a:pt x="211542" y="0"/>
                  </a:lnTo>
                  <a:lnTo>
                    <a:pt x="211542" y="308520"/>
                  </a:lnTo>
                  <a:lnTo>
                    <a:pt x="0" y="308520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1542" cy="337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04826" y="3761742"/>
            <a:ext cx="580624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</a:pPr>
            <a:r>
              <a:rPr lang="en-US" sz="2754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21542" y="3761742"/>
            <a:ext cx="3713415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Mission and Vision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04826" y="4668536"/>
            <a:ext cx="580624" cy="846799"/>
            <a:chOff x="0" y="0"/>
            <a:chExt cx="211542" cy="308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1542" cy="308520"/>
            </a:xfrm>
            <a:custGeom>
              <a:avLst/>
              <a:gdLst/>
              <a:ahLst/>
              <a:cxnLst/>
              <a:rect l="l" t="t" r="r" b="b"/>
              <a:pathLst>
                <a:path w="211542" h="308520">
                  <a:moveTo>
                    <a:pt x="0" y="0"/>
                  </a:moveTo>
                  <a:lnTo>
                    <a:pt x="211542" y="0"/>
                  </a:lnTo>
                  <a:lnTo>
                    <a:pt x="211542" y="308520"/>
                  </a:lnTo>
                  <a:lnTo>
                    <a:pt x="0" y="30852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11542" cy="337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04826" y="4835689"/>
            <a:ext cx="580624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</a:pPr>
            <a:r>
              <a:rPr lang="en-US" sz="2754" b="1" dirty="0">
                <a:solidFill>
                  <a:srgbClr val="1D3A7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23292" y="4969776"/>
            <a:ext cx="3713415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Our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Comodities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  <a:ea typeface="Work Sans"/>
              <a:cs typeface="Work Sans"/>
              <a:sym typeface="Work Sans"/>
            </a:endParaRPr>
          </a:p>
          <a:p>
            <a:pPr algn="l">
              <a:lnSpc>
                <a:spcPts val="2159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004826" y="5746024"/>
            <a:ext cx="580624" cy="846799"/>
            <a:chOff x="0" y="0"/>
            <a:chExt cx="211542" cy="3085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1542" cy="308520"/>
            </a:xfrm>
            <a:custGeom>
              <a:avLst/>
              <a:gdLst/>
              <a:ahLst/>
              <a:cxnLst/>
              <a:rect l="l" t="t" r="r" b="b"/>
              <a:pathLst>
                <a:path w="211542" h="308520">
                  <a:moveTo>
                    <a:pt x="0" y="0"/>
                  </a:moveTo>
                  <a:lnTo>
                    <a:pt x="211542" y="0"/>
                  </a:lnTo>
                  <a:lnTo>
                    <a:pt x="211542" y="308520"/>
                  </a:lnTo>
                  <a:lnTo>
                    <a:pt x="0" y="308520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211542" cy="337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04826" y="5913177"/>
            <a:ext cx="580624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</a:pPr>
            <a:r>
              <a:rPr lang="en-US" sz="2754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21542" y="5965243"/>
            <a:ext cx="3713415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Commitment to Excellence</a:t>
            </a: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7DD1E0AD-802B-60CD-D3C2-920CF052B2E4}"/>
              </a:ext>
            </a:extLst>
          </p:cNvPr>
          <p:cNvSpPr txBox="1"/>
          <p:nvPr/>
        </p:nvSpPr>
        <p:spPr>
          <a:xfrm>
            <a:off x="1004826" y="6826858"/>
            <a:ext cx="580624" cy="92522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62041" y="625619"/>
            <a:ext cx="3749683" cy="929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6"/>
              </a:lnSpc>
              <a:spcBef>
                <a:spcPct val="0"/>
              </a:spcBef>
            </a:pPr>
            <a:r>
              <a:rPr lang="en-US" sz="5740" b="1" spc="-304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About Us.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000" y="2222500"/>
            <a:ext cx="2412650" cy="28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4"/>
              </a:lnSpc>
              <a:spcBef>
                <a:spcPct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 Bold"/>
                <a:ea typeface="Work Sans Bold"/>
                <a:cs typeface="Work Sans Bold"/>
                <a:sym typeface="Work Sans Bold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7299" y="3706418"/>
            <a:ext cx="6048000" cy="1477328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Established in 2022 and headquartered in Surabaya, Indonesia, Putra Perkasa Sejahtera is engaged in Exporter with commodities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COCONUT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 product especially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COCONUT SHELL CHARCOAL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. Founded by a team of seasoned engineers and managers with extensive experience in both Indonesian and international industries,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26596" y="5894826"/>
            <a:ext cx="5170256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PUTRA PERKASA SEJAHTERA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is a dynamic and forward-thinking company dedicated to delivering high-quality services and solutions. 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With a strong commitment to innovation, professionalism, and client satisfaction, Putra Perkasa Sejahtera has established itself as a trusted name in the industry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4937406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8D2D2-4859-817F-DBC2-8638A4AF2B16}"/>
              </a:ext>
            </a:extLst>
          </p:cNvPr>
          <p:cNvSpPr txBox="1"/>
          <p:nvPr/>
        </p:nvSpPr>
        <p:spPr>
          <a:xfrm>
            <a:off x="996380" y="8199520"/>
            <a:ext cx="5675172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b="1" i="1" dirty="0">
                <a:latin typeface="Work Sans"/>
                <a:ea typeface="Work Sans"/>
                <a:cs typeface="Work Sans"/>
                <a:sym typeface="Work Sans"/>
              </a:rPr>
              <a:t>“We are ready to serve customers from various countries and according to their needs</a:t>
            </a:r>
            <a:r>
              <a:rPr lang="en-US" sz="1600" b="1" i="1" dirty="0">
                <a:latin typeface="Work Sans"/>
                <a:ea typeface="Work Sans"/>
                <a:cs typeface="Work Sans"/>
                <a:sym typeface="Work Sans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239" y="1026016"/>
            <a:ext cx="4980330" cy="68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79"/>
              </a:lnSpc>
              <a:spcBef>
                <a:spcPct val="0"/>
              </a:spcBef>
            </a:pPr>
            <a:r>
              <a:rPr lang="en-US" sz="4199" b="1" u="none" strike="noStrike" spc="-222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Mission &amp; Vision.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0171" y="4001324"/>
            <a:ext cx="6048000" cy="984885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Fulfill our buyers satisfaction with a product that could be responsible either its quality or its production time.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Collaborating with Workshops / Factories and Educating farmers according to the wishes of the World Market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97427" y="3129169"/>
            <a:ext cx="280628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400" b="1" spc="1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 Bold"/>
                <a:ea typeface="Work Sans Bold"/>
                <a:cs typeface="Work Sans Bold"/>
                <a:sym typeface="Work Sans Bold"/>
              </a:rPr>
              <a:t>OUR MISSION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8725" y="6537333"/>
            <a:ext cx="5664095" cy="1231106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129541" lvl="1"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To become One of leading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COCONUT SHELL CHARCOAL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Work Sans"/>
              </a:rPr>
              <a:t> Exporters in Indonesia by Controlling the World Market and paying attention to the Welfare of local Indonesian farmers who work with dedication to build a better future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3678" y="5876551"/>
            <a:ext cx="280628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400" b="1" spc="1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 Bold"/>
                <a:ea typeface="Work Sans Bold"/>
                <a:cs typeface="Work Sans Bold"/>
                <a:sym typeface="Work Sans Bold"/>
              </a:rPr>
              <a:t>OUR VISION</a:t>
            </a:r>
          </a:p>
        </p:txBody>
      </p:sp>
      <p:sp>
        <p:nvSpPr>
          <p:cNvPr id="7" name="AutoShape 7"/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4937406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333850" y="3365500"/>
            <a:ext cx="6222650" cy="953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36"/>
              </a:lnSpc>
              <a:spcBef>
                <a:spcPct val="0"/>
              </a:spcBef>
            </a:pPr>
            <a:r>
              <a:rPr lang="en-US" sz="6600" b="1" spc="-304" dirty="0">
                <a:latin typeface="Helvetica World Bold"/>
                <a:ea typeface="Helvetica World Bold"/>
                <a:cs typeface="Helvetica World Bold"/>
                <a:sym typeface="Helvetica World Bold"/>
              </a:rPr>
              <a:t>Our </a:t>
            </a:r>
            <a:r>
              <a:rPr lang="en-US" sz="6600" b="1" spc="-304" dirty="0" err="1">
                <a:latin typeface="Helvetica World Bold"/>
                <a:ea typeface="Helvetica World Bold"/>
                <a:cs typeface="Helvetica World Bold"/>
                <a:sym typeface="Helvetica World Bold"/>
              </a:rPr>
              <a:t>Comodities</a:t>
            </a:r>
            <a:endParaRPr lang="en-US" sz="6600" b="1" spc="-304" dirty="0"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949772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3ED350-FA05-1FF0-5785-4DF076A36585}"/>
              </a:ext>
            </a:extLst>
          </p:cNvPr>
          <p:cNvSpPr txBox="1"/>
          <p:nvPr/>
        </p:nvSpPr>
        <p:spPr>
          <a:xfrm>
            <a:off x="562142" y="74277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 Bold" charset="0"/>
              </a:rPr>
              <a:t>COCONUT SHELL CHARCOAL</a:t>
            </a:r>
            <a:endPara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 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17640-B941-0E98-061C-B0DC61450D53}"/>
              </a:ext>
            </a:extLst>
          </p:cNvPr>
          <p:cNvSpPr txBox="1"/>
          <p:nvPr/>
        </p:nvSpPr>
        <p:spPr>
          <a:xfrm>
            <a:off x="550445" y="1947675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A Brief Explanation of the Production Process for Export-Quality Coconut Shell Charcoal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Producing coconut shell charcoal for export involves a meticulous process to ensure the final product meets high international quality standards. The steps include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C5B3E-5F7A-26A3-01A1-9334FFD20DB3}"/>
              </a:ext>
            </a:extLst>
          </p:cNvPr>
          <p:cNvSpPr txBox="1"/>
          <p:nvPr/>
        </p:nvSpPr>
        <p:spPr>
          <a:xfrm>
            <a:off x="718553" y="3805066"/>
            <a:ext cx="4708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1.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Raw Material Selection and Preparation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Collection 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Dry and mature coconut shells are gathered from coconuts, ensuring they are free from dirt, impurities, and moisture.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Drying 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The shells are thoroughly dried, either naturally under the sun or with a drying machine, to reduce their moisture content. This step is crucial for efficient carbonization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.</a:t>
            </a:r>
            <a:endParaRPr lang="en-ID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BAEDC-B820-86EB-F7C1-F0EBCC6224B0}"/>
              </a:ext>
            </a:extLst>
          </p:cNvPr>
          <p:cNvSpPr txBox="1"/>
          <p:nvPr/>
        </p:nvSpPr>
        <p:spPr>
          <a:xfrm>
            <a:off x="1873250" y="6308788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2.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Carbonization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Pyrolysis :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 The dried coconut shells are heated in a specialized kiln or furnace in a controlled, oxygen-limited environment.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Charring :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 This process, known as pyrolysis, thermally decomposes the shells, removing moisture and volatile compounds and converting them into pure carbon.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Cooling :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 After carbonization is complete, the charcoal is left to cool inside the kiln to prevent it from turning into ash due to re-exposure to oxygen.</a:t>
            </a:r>
            <a:endParaRPr lang="en-ID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628D9273-AEF5-343C-7C1F-A452F16E07B1}"/>
              </a:ext>
            </a:extLst>
          </p:cNvPr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49F64CD9-FA21-3D8C-F908-53176695698B}"/>
              </a:ext>
            </a:extLst>
          </p:cNvPr>
          <p:cNvSpPr txBox="1"/>
          <p:nvPr/>
        </p:nvSpPr>
        <p:spPr>
          <a:xfrm>
            <a:off x="4957793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</p:spTree>
    <p:extLst>
      <p:ext uri="{BB962C8B-B14F-4D97-AF65-F5344CB8AC3E}">
        <p14:creationId xmlns:p14="http://schemas.microsoft.com/office/powerpoint/2010/main" val="355703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F4A86-E651-22AA-D3BC-5B9B9C9DA9B3}"/>
              </a:ext>
            </a:extLst>
          </p:cNvPr>
          <p:cNvSpPr txBox="1"/>
          <p:nvPr/>
        </p:nvSpPr>
        <p:spPr>
          <a:xfrm>
            <a:off x="722598" y="2109331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3. Processing and Quality Control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Crushing and Grinding :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 The resulting charcoal is crushed and ground into a fine powder.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Sieving 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The powder is then sieved to remove excess ash and achieve a consistent mesh size, a critical step for premium-grade products.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Briquetting (Optional) 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For charcoal briquettes, the powder is mixed with a natural, eco-friendly binder (like tapioca starch) and pressed into specific shapes and sizes.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Quality Testing 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Samples are tested in-house and by independent surveyors for key parameters such as fixed carbon content, ash content, volatile matter, moisture, and calorific value to ensure compliance with export requirements.</a:t>
            </a:r>
            <a:endParaRPr lang="en-ID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994E9-2C51-61A9-5A34-AF03E51AA6B0}"/>
              </a:ext>
            </a:extLst>
          </p:cNvPr>
          <p:cNvSpPr txBox="1"/>
          <p:nvPr/>
        </p:nvSpPr>
        <p:spPr>
          <a:xfrm>
            <a:off x="1797050" y="63373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4. Packaging and Shipping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Packaging: The charcoal, either in raw or briquette form, is carefully packaged in export-grade materials such as PP bags or sturdy cartons with inner plastic lining.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Container Loading: Charcoal is typically shipped in FCL (Full Container Load) containers via sea freight. Proper palletization and loading techniques are essential to prevent damage during transport.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1046CA3-2E0A-A1A2-3A63-354F7D1F89E9}"/>
              </a:ext>
            </a:extLst>
          </p:cNvPr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004F3F84-A5B3-6D6E-421C-02F9EBEB9E05}"/>
              </a:ext>
            </a:extLst>
          </p:cNvPr>
          <p:cNvSpPr txBox="1"/>
          <p:nvPr/>
        </p:nvSpPr>
        <p:spPr>
          <a:xfrm>
            <a:off x="4937406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F762B-4625-DE4D-31AA-0595725A2668}"/>
              </a:ext>
            </a:extLst>
          </p:cNvPr>
          <p:cNvSpPr txBox="1"/>
          <p:nvPr/>
        </p:nvSpPr>
        <p:spPr>
          <a:xfrm>
            <a:off x="714542" y="76216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 Bold" charset="0"/>
              </a:rPr>
              <a:t>COCONUT SHELL CHARCOAL</a:t>
            </a:r>
            <a:endPara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3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8F50E-B325-C594-9BEC-AB9DC63F16EC}"/>
              </a:ext>
            </a:extLst>
          </p:cNvPr>
          <p:cNvSpPr txBox="1"/>
          <p:nvPr/>
        </p:nvSpPr>
        <p:spPr>
          <a:xfrm>
            <a:off x="654050" y="6223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 Bold" charset="0"/>
              </a:rPr>
              <a:t>SPECIFICATION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 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979B-0F31-573E-7141-6A18221AF757}"/>
              </a:ext>
            </a:extLst>
          </p:cNvPr>
          <p:cNvSpPr txBox="1"/>
          <p:nvPr/>
        </p:nvSpPr>
        <p:spPr>
          <a:xfrm>
            <a:off x="4239795" y="2673094"/>
            <a:ext cx="3321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Moisture		: 6%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Ash Content 	: &lt; 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Volatile Matter : &lt; 13%</a:t>
            </a:r>
            <a:endPara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Fixed Carbon	: 78% - 83%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Gross Calorific 	: 7300 - 7700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0"/>
              </a:rPr>
              <a:t>Packaging 	: as requested by buyer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ABED4C7-1B60-364B-1FFB-156273665672}"/>
              </a:ext>
            </a:extLst>
          </p:cNvPr>
          <p:cNvSpPr/>
          <p:nvPr/>
        </p:nvSpPr>
        <p:spPr>
          <a:xfrm>
            <a:off x="756000" y="9931237"/>
            <a:ext cx="60480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7FE1A9D4-60DE-9D27-57B1-756FC75E3A66}"/>
              </a:ext>
            </a:extLst>
          </p:cNvPr>
          <p:cNvSpPr txBox="1"/>
          <p:nvPr/>
        </p:nvSpPr>
        <p:spPr>
          <a:xfrm>
            <a:off x="4937406" y="10040628"/>
            <a:ext cx="1866594" cy="1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latin typeface="Helvetica World"/>
                <a:ea typeface="Helvetica World"/>
                <a:cs typeface="Helvetica World"/>
                <a:sym typeface="Helvetica World"/>
              </a:rPr>
              <a:t>PUTRA PERKASA SEJAHTERA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B08D3-1F7B-F0F1-ABF3-28218DCA5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5" y="1758833"/>
            <a:ext cx="3831229" cy="3670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FFCEA-D5D2-E3CB-F510-D6523FB08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5730909"/>
            <a:ext cx="5244819" cy="38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9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1605</TotalTime>
  <Words>820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Work Sans Bold Italics</vt:lpstr>
      <vt:lpstr>Work Sans Italics</vt:lpstr>
      <vt:lpstr>Work Sans Bold</vt:lpstr>
      <vt:lpstr>Wingdings 3</vt:lpstr>
      <vt:lpstr>Work Sans</vt:lpstr>
      <vt:lpstr>Helvetica World Bold</vt:lpstr>
      <vt:lpstr>Century Gothic</vt:lpstr>
      <vt:lpstr>Wingdings</vt:lpstr>
      <vt:lpstr>Helvetica World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- PT. Power Plant Services - 2025</dc:title>
  <dc:creator>Administrator</dc:creator>
  <cp:lastModifiedBy>Sinar Terang</cp:lastModifiedBy>
  <cp:revision>34</cp:revision>
  <dcterms:created xsi:type="dcterms:W3CDTF">2006-08-16T00:00:00Z</dcterms:created>
  <dcterms:modified xsi:type="dcterms:W3CDTF">2025-10-31T15:37:46Z</dcterms:modified>
  <dc:identifier>DAGliX2iscQ</dc:identifier>
</cp:coreProperties>
</file>